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0080625" cy="7559675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97723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1272" y="19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Segnaposto data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Segnaposto piè di pagina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Segnaposto numero diapositiva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EC144F7D-1749-4A97-8286-9C02376A8CB4}" type="slidenum">
              <a:t>‹N›</a:t>
            </a:fld>
            <a:endParaRPr lang="it-IT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385070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it-IT"/>
          </a:p>
        </p:txBody>
      </p:sp>
      <p:sp>
        <p:nvSpPr>
          <p:cNvPr id="4" name="Segnaposto intestazione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5" name="Segnaposto data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6" name="Segnaposto piè di pagina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7" name="Segnaposto numero diapositiva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246377FA-5B17-46BF-9EBC-AF1B2CA18907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43713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it-IT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8966170-A8CA-4173-B07E-54E73F6B06D8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7764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7132859-868E-4E9D-884B-55DF67C44AE7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94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636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636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51F21EF-FBE3-4BD9-B1FE-3D9A0AE02D62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308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A2C0B45-6FD5-4A47-ACBE-3DDE6BDB7809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658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223E3F7-4742-4197-8A7B-230DE37DD06C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915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8C00AEC-1012-4BC0-AA4D-D81FA840158E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180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CD3188B-5124-4197-9833-55B99957ACFB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291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79597D2-AE28-4544-AC6C-7255D3D13C13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223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1BCFB80-53B8-4202-AB65-38FF69116E05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23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45B58C4-590C-4BB8-B9F1-67B9C52CEDD5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389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1EF1D36-7F43-4182-A0FB-1C322F65442F}" type="slidenum"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708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3">
                <a:lumMod val="5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rgbClr val="09772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it-IT"/>
          </a:p>
        </p:txBody>
      </p:sp>
      <p:sp>
        <p:nvSpPr>
          <p:cNvPr id="3" name="Segnaposto testo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it-IT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it-IT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it-IT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it-IT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it-IT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it-IT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5" name="Segnaposto piè di pagina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it-IT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78B8998-F8B2-495A-BF07-1F1D5F928DAA}" type="slidenum"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hangingPunct="0">
        <a:tabLst/>
        <a:defRPr lang="it-IT" sz="44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titleStyle>
    <p:bodyStyle>
      <a:lvl1pPr marL="0" marR="0" indent="0" rtl="0" hangingPunct="0">
        <a:spcBef>
          <a:spcPts val="0"/>
        </a:spcBef>
        <a:spcAft>
          <a:spcPts val="1414"/>
        </a:spcAft>
        <a:tabLst/>
        <a:defRPr lang="it-IT" sz="3200" b="0" i="0" u="none" strike="noStrike" kern="1200">
          <a:ln>
            <a:noFill/>
          </a:ln>
          <a:latin typeface="Arial" pitchFamily="18"/>
          <a:ea typeface="Microsoft YaHei" pitchFamily="2"/>
          <a:cs typeface="Mangal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575816" y="971525"/>
            <a:ext cx="9071640" cy="2215991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it-IT" sz="7200" b="1" dirty="0">
                <a:solidFill>
                  <a:srgbClr val="097723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CatholicSchoolGirls Intl BB" panose="02000506000000020003" pitchFamily="2" charset="0"/>
              </a:rPr>
              <a:t>UN OCCHIO DI RIGUARDO...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960" y="3779837"/>
            <a:ext cx="6096000" cy="3429000"/>
          </a:xfrm>
          <a:prstGeom prst="rect">
            <a:avLst/>
          </a:prstGeom>
          <a:noFill/>
          <a:ln w="349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503999" y="583401"/>
            <a:ext cx="9071640" cy="55399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it-IT" sz="3600" b="1" dirty="0"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AL SOLE</a:t>
            </a:r>
          </a:p>
        </p:txBody>
      </p:sp>
      <p:sp>
        <p:nvSpPr>
          <p:cNvPr id="3" name="CasellaDiTesto 2"/>
          <p:cNvSpPr txBox="1"/>
          <p:nvPr/>
        </p:nvSpPr>
        <p:spPr>
          <a:xfrm rot="12000">
            <a:off x="204685" y="1151944"/>
            <a:ext cx="9522720" cy="567847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None/>
              <a:tabLst/>
              <a:defRPr sz="2400" b="1" i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defRPr>
            </a:pPr>
            <a:endParaRPr lang="it-IT" sz="2400" b="1" i="0" u="none" strike="noStrike" kern="1200" dirty="0">
              <a:ln>
                <a:noFill/>
              </a:ln>
              <a:solidFill>
                <a:srgbClr val="FF66CC"/>
              </a:solidFill>
              <a:effectLst>
                <a:outerShdw dist="17961" dir="2700000">
                  <a:scrgbClr r="0" g="0" b="0"/>
                </a:outerShdw>
              </a:effectLst>
              <a:latin typeface="Albertus Medium" panose="020E0602030304020304" pitchFamily="34" charset="0"/>
              <a:ea typeface="Microsoft YaHei" pitchFamily="2"/>
              <a:cs typeface="Mangal" pitchFamily="2"/>
            </a:endParaRPr>
          </a:p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None/>
              <a:tabLst/>
              <a:defRPr sz="2400" b="1" i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defRPr>
            </a:pPr>
            <a:r>
              <a:rPr lang="it-IT" sz="2400" b="1" i="0" u="none" strike="noStrike" kern="1200" dirty="0">
                <a:ln>
                  <a:noFill/>
                </a:ln>
                <a:solidFill>
                  <a:srgbClr val="FF66CC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LO SAPEVI CHE?</a:t>
            </a:r>
          </a:p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None/>
              <a:tabLst/>
              <a:defRPr sz="2400" b="1" i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defRPr>
            </a:pPr>
            <a:endParaRPr lang="it-IT" sz="2400" b="1" i="0" u="none" strike="noStrike" kern="1200" dirty="0">
              <a:ln>
                <a:noFill/>
              </a:ln>
              <a:solidFill>
                <a:srgbClr val="FF66CC"/>
              </a:solidFill>
              <a:effectLst>
                <a:outerShdw dist="17961" dir="2700000">
                  <a:scrgbClr r="0" g="0" b="0"/>
                </a:outerShdw>
              </a:effectLst>
              <a:latin typeface="Albertus Medium" panose="020E0602030304020304" pitchFamily="34" charset="0"/>
              <a:ea typeface="Microsoft YaHei" pitchFamily="2"/>
              <a:cs typeface="Mangal" pitchFamily="2"/>
            </a:endParaRPr>
          </a:p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None/>
              <a:tabLst/>
              <a:defRPr sz="2400" b="1" i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defRPr>
            </a:pPr>
            <a:r>
              <a:rPr lang="it-IT" sz="2400" b="1" i="0" u="none" strike="noStrike" kern="1200" dirty="0">
                <a:ln>
                  <a:noFill/>
                </a:ln>
                <a:solidFill>
                  <a:srgbClr val="FF66CC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IL SOLE, QUANDO IN ECCESSO, PUO' ESSERE DANNOSO PER VARIE STRUTTURE DELL'OCCHIO, QUALI CONGIUNTIVA, CORNEA, CRISTALLINO E RETINA.</a:t>
            </a:r>
          </a:p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None/>
              <a:tabLst/>
              <a:defRPr sz="2400" b="1" i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defRPr>
            </a:pPr>
            <a:endParaRPr lang="it-IT" sz="1000" b="1" i="0" u="none" strike="noStrike" kern="1200" dirty="0">
              <a:ln>
                <a:noFill/>
              </a:ln>
              <a:solidFill>
                <a:srgbClr val="FF66CC"/>
              </a:solidFill>
              <a:effectLst>
                <a:outerShdw dist="17961" dir="2700000">
                  <a:scrgbClr r="0" g="0" b="0"/>
                </a:outerShdw>
              </a:effectLst>
              <a:latin typeface="Albertus Medium" panose="020E0602030304020304" pitchFamily="34" charset="0"/>
              <a:ea typeface="Microsoft YaHei" pitchFamily="2"/>
              <a:cs typeface="Mangal" pitchFamily="2"/>
            </a:endParaRPr>
          </a:p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None/>
              <a:tabLst/>
              <a:defRPr sz="2400" b="1" i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defRPr>
            </a:pPr>
            <a:r>
              <a:rPr lang="it-IT" sz="2400" b="1" i="0" u="none" strike="noStrike" kern="1200" dirty="0">
                <a:ln>
                  <a:noFill/>
                </a:ln>
                <a:solidFill>
                  <a:srgbClr val="00B0F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PER QUESTO SI DEVE INDOSSARE LENTI CON FILTRI SOLARI </a:t>
            </a:r>
            <a:r>
              <a:rPr lang="it-IT" sz="2400" b="1" i="0" u="none" strike="noStrike" kern="1200" dirty="0">
                <a:ln>
                  <a:noFill/>
                </a:ln>
                <a:solidFill>
                  <a:srgbClr val="FF66CC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SIN DA PICCOLI, SPECIE SE:</a:t>
            </a:r>
          </a:p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SzPct val="45000"/>
              <a:buFont typeface="StarSymbol"/>
              <a:buChar char="●"/>
              <a:tabLst/>
              <a:defRPr sz="2400" b="1" i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defRPr>
            </a:pPr>
            <a:r>
              <a:rPr lang="it-IT" sz="2400" b="1" i="0" u="none" strike="noStrike" kern="1200" dirty="0">
                <a:ln>
                  <a:noFill/>
                </a:ln>
                <a:solidFill>
                  <a:srgbClr val="FF66CC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SI TRASCORRE TANTO TEMPO ALL'APERTO</a:t>
            </a:r>
          </a:p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SzPct val="45000"/>
              <a:buFont typeface="StarSymbol"/>
              <a:buChar char="●"/>
              <a:tabLst/>
              <a:defRPr sz="2400" b="1" i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defRPr>
            </a:pPr>
            <a:r>
              <a:rPr lang="it-IT" sz="2400" b="1" i="0" u="none" strike="noStrike" kern="1200" dirty="0">
                <a:ln>
                  <a:noFill/>
                </a:ln>
                <a:solidFill>
                  <a:srgbClr val="FF66CC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SI HANNO OCCHI CHIARI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0000" y="284400"/>
            <a:ext cx="2268000" cy="2160000"/>
          </a:xfrm>
          <a:prstGeom prst="rect">
            <a:avLst/>
          </a:prstGeom>
          <a:noFill/>
          <a:ln w="0">
            <a:solidFill>
              <a:srgbClr val="FF0000"/>
            </a:solidFill>
            <a:prstDash val="solid"/>
          </a:ln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488000" y="301320"/>
            <a:ext cx="2304000" cy="2161800"/>
          </a:xfrm>
          <a:prstGeom prst="rect">
            <a:avLst/>
          </a:prstGeom>
          <a:noFill/>
          <a:ln w="0">
            <a:solidFill>
              <a:srgbClr val="FF0000"/>
            </a:solidFill>
            <a:prstDash val="solid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 rot="12000">
            <a:off x="263516" y="2092686"/>
            <a:ext cx="9522720" cy="381642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None/>
              <a:tabLst/>
            </a:pPr>
            <a:endParaRPr lang="it-IT" sz="2400" b="1" i="0" u="none" strike="noStrike" kern="1200" dirty="0">
              <a:ln>
                <a:noFill/>
              </a:ln>
              <a:solidFill>
                <a:srgbClr val="FF420E"/>
              </a:solidFill>
              <a:effectLst>
                <a:outerShdw dist="17961" dir="2700000">
                  <a:scrgbClr r="0" g="0" b="0"/>
                </a:outerShdw>
              </a:effectLst>
              <a:latin typeface="Albertus Medium" panose="020E0602030304020304" pitchFamily="34" charset="0"/>
              <a:ea typeface="Microsoft YaHei" pitchFamily="2"/>
              <a:cs typeface="Mangal" pitchFamily="2"/>
            </a:endParaRPr>
          </a:p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SzPct val="45000"/>
              <a:buNone/>
              <a:tabLst/>
            </a:pPr>
            <a:r>
              <a:rPr lang="it-IT" sz="2400" b="1" dirty="0" smtClean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Presentazione</a:t>
            </a:r>
            <a:r>
              <a:rPr lang="it-IT" sz="2400" b="1" i="0" u="none" strike="noStrike" kern="1200" dirty="0" smtClean="0">
                <a:ln>
                  <a:noFill/>
                </a:ln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 a cura del  </a:t>
            </a:r>
            <a:r>
              <a:rPr lang="it-IT" sz="2800" b="1" i="0" u="none" strike="noStrike" kern="1200" dirty="0" smtClean="0">
                <a:ln>
                  <a:noFill/>
                </a:ln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Dott. Luca Mosca</a:t>
            </a:r>
          </a:p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SzPct val="45000"/>
              <a:buNone/>
              <a:tabLst/>
            </a:pPr>
            <a:r>
              <a:rPr lang="it-IT" sz="2400" b="1" dirty="0" smtClean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Medico Chirurgo – Specialista in Oculistica</a:t>
            </a:r>
          </a:p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SzPct val="45000"/>
              <a:buNone/>
              <a:tabLst/>
            </a:pPr>
            <a:endParaRPr lang="it-IT" sz="1000" b="1" i="0" u="none" strike="noStrike" kern="1200" dirty="0">
              <a:ln>
                <a:noFill/>
              </a:ln>
              <a:solidFill>
                <a:srgbClr val="FF420E"/>
              </a:solidFill>
              <a:effectLst>
                <a:outerShdw dist="17961" dir="2700000">
                  <a:scrgbClr r="0" g="0" b="0"/>
                </a:outerShdw>
              </a:effectLst>
              <a:latin typeface="Albertus Medium" panose="020E0602030304020304" pitchFamily="34" charset="0"/>
              <a:ea typeface="Microsoft YaHei" pitchFamily="2"/>
              <a:cs typeface="Mangal" pitchFamily="2"/>
            </a:endParaRPr>
          </a:p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SzPct val="45000"/>
              <a:buNone/>
              <a:tabLst/>
            </a:pPr>
            <a:r>
              <a:rPr lang="it-IT" sz="2400" b="1" dirty="0" smtClean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Via Appia Nuova 113, Roma</a:t>
            </a:r>
          </a:p>
          <a:p>
            <a:pPr lvl="0" algn="ctr" hangingPunct="0">
              <a:spcBef>
                <a:spcPts val="870"/>
              </a:spcBef>
              <a:spcAft>
                <a:spcPts val="870"/>
              </a:spcAft>
              <a:buNone/>
            </a:pPr>
            <a:r>
              <a:rPr lang="it-IT" sz="2400" b="1" i="0" u="none" strike="noStrike" kern="1200" dirty="0" err="1" smtClean="0">
                <a:ln>
                  <a:noFill/>
                </a:ln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Tel</a:t>
            </a:r>
            <a:r>
              <a:rPr lang="it-IT" sz="2400" b="1" dirty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 392. </a:t>
            </a:r>
            <a:r>
              <a:rPr lang="it-IT" sz="2400" b="1" dirty="0" smtClean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5051556</a:t>
            </a:r>
          </a:p>
          <a:p>
            <a:pPr lvl="0" algn="ctr" hangingPunct="0">
              <a:spcBef>
                <a:spcPts val="870"/>
              </a:spcBef>
              <a:spcAft>
                <a:spcPts val="870"/>
              </a:spcAft>
              <a:buNone/>
            </a:pPr>
            <a:endParaRPr lang="it-IT" sz="2400" b="1" i="0" u="none" strike="noStrike" kern="1200" dirty="0">
              <a:ln>
                <a:noFill/>
              </a:ln>
              <a:solidFill>
                <a:srgbClr val="FF420E"/>
              </a:solidFill>
              <a:effectLst>
                <a:outerShdw dist="17961" dir="2700000">
                  <a:scrgbClr r="0" g="0" b="0"/>
                </a:outerShdw>
              </a:effectLst>
              <a:latin typeface="Albertus Medium" panose="020E0602030304020304" pitchFamily="34" charset="0"/>
              <a:ea typeface="Microsoft YaHei" pitchFamily="2"/>
              <a:cs typeface="Mangal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216" y="5796061"/>
            <a:ext cx="1090612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820" y="704315"/>
            <a:ext cx="1739403" cy="1706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7345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3311639" y="593846"/>
            <a:ext cx="6263999" cy="677108"/>
          </a:xfrm>
        </p:spPr>
        <p:txBody>
          <a:bodyPr wrap="square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it-IT" b="1" dirty="0">
                <a:solidFill>
                  <a:srgbClr val="FF00FF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ALLA GUIDA</a:t>
            </a:r>
          </a:p>
        </p:txBody>
      </p:sp>
      <p:sp>
        <p:nvSpPr>
          <p:cNvPr id="3" name="Sottotitolo 2"/>
          <p:cNvSpPr txBox="1">
            <a:spLocks noGrp="1"/>
          </p:cNvSpPr>
          <p:nvPr>
            <p:ph type="subTitle" idx="4294967295"/>
          </p:nvPr>
        </p:nvSpPr>
        <p:spPr>
          <a:xfrm>
            <a:off x="13535" y="2995443"/>
            <a:ext cx="4320000" cy="3308598"/>
          </a:xfrm>
        </p:spPr>
        <p:txBody>
          <a:bodyPr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it-IT" sz="2200" b="1" dirty="0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LO SAPEVI CHE?</a:t>
            </a:r>
          </a:p>
          <a:p>
            <a:pPr marL="0" lvl="0" indent="0" algn="ctr">
              <a:buNone/>
            </a:pPr>
            <a:endParaRPr lang="it-IT" sz="2000" b="1" dirty="0">
              <a:solidFill>
                <a:srgbClr val="FF0000"/>
              </a:solidFill>
              <a:effectLst>
                <a:outerShdw dist="17961" dir="2700000">
                  <a:scrgbClr r="0" g="0" b="0"/>
                </a:outerShdw>
              </a:effectLst>
              <a:latin typeface="Albertus Medium" panose="020E0602030304020304" pitchFamily="34" charset="0"/>
            </a:endParaRPr>
          </a:p>
          <a:p>
            <a:pPr marL="0" lvl="0" indent="0" algn="ctr">
              <a:buNone/>
            </a:pPr>
            <a:r>
              <a:rPr lang="it-IT" sz="2200" b="1" dirty="0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IN UN RECENTE STUDIO, CONDOTTO IN ITALIA SU QUASI </a:t>
            </a:r>
            <a:r>
              <a:rPr lang="it-IT" sz="2800" b="1" dirty="0" smtClean="0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1.000 </a:t>
            </a:r>
            <a:r>
              <a:rPr lang="it-IT" sz="2800" b="1" dirty="0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SOGGETTI </a:t>
            </a:r>
            <a:r>
              <a:rPr lang="it-IT" sz="2200" b="1" dirty="0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CON PATENTE DI GUIDA, SI AFFERMA CHE:</a:t>
            </a:r>
          </a:p>
          <a:p>
            <a:pPr marL="0" lvl="0" indent="0" algn="ctr">
              <a:buNone/>
            </a:pPr>
            <a:r>
              <a:rPr lang="it-IT" sz="2200" b="1" dirty="0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248224" y="2849250"/>
            <a:ext cx="5638042" cy="360098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342900" marR="0" lvl="0" indent="-342900" algn="ctr" rtl="0" hangingPunct="0">
              <a:lnSpc>
                <a:spcPct val="150000"/>
              </a:lnSpc>
              <a:buSzPct val="45000"/>
              <a:buFont typeface="Arial" panose="020B0604020202020204" pitchFamily="34" charset="0"/>
              <a:buChar char="•"/>
              <a:tabLst/>
            </a:pPr>
            <a:r>
              <a:rPr lang="it-IT" b="1" i="0" u="none" strike="noStrike" kern="1200" dirty="0">
                <a:ln>
                  <a:noFill/>
                </a:ln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IL </a:t>
            </a:r>
            <a:r>
              <a:rPr lang="it-IT" sz="2400" b="1" i="0" u="none" strike="noStrike" kern="1200" dirty="0">
                <a:ln>
                  <a:noFill/>
                </a:ln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18%</a:t>
            </a:r>
            <a:r>
              <a:rPr lang="it-IT" b="1" i="0" u="none" strike="noStrike" kern="1200" dirty="0">
                <a:ln>
                  <a:noFill/>
                </a:ln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 HA UN'ACUTEZZA VISIVA SCARSA</a:t>
            </a:r>
          </a:p>
          <a:p>
            <a:pPr marL="342900" marR="0" lvl="0" indent="-342900" algn="ctr" rtl="0" hangingPunct="0">
              <a:lnSpc>
                <a:spcPct val="150000"/>
              </a:lnSpc>
              <a:buSzPct val="45000"/>
              <a:buFont typeface="Arial" panose="020B0604020202020204" pitchFamily="34" charset="0"/>
              <a:buChar char="•"/>
              <a:tabLst/>
            </a:pPr>
            <a:r>
              <a:rPr lang="it-IT" b="1" i="0" u="none" strike="noStrike" kern="1200" dirty="0">
                <a:ln>
                  <a:noFill/>
                </a:ln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IL </a:t>
            </a:r>
            <a:r>
              <a:rPr lang="it-IT" sz="2400" b="1" i="0" u="none" strike="noStrike" kern="1200" dirty="0">
                <a:ln>
                  <a:noFill/>
                </a:ln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2%</a:t>
            </a:r>
            <a:r>
              <a:rPr lang="it-IT" b="1" i="0" u="none" strike="noStrike" kern="1200" dirty="0">
                <a:ln>
                  <a:noFill/>
                </a:ln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 UNA VISIONE CROMATICA ANORMALE</a:t>
            </a:r>
          </a:p>
          <a:p>
            <a:pPr marL="342900" marR="0" lvl="0" indent="-342900" algn="ctr" rtl="0" hangingPunct="0">
              <a:lnSpc>
                <a:spcPct val="150000"/>
              </a:lnSpc>
              <a:buSzPct val="45000"/>
              <a:buFont typeface="Arial" panose="020B0604020202020204" pitchFamily="34" charset="0"/>
              <a:buChar char="•"/>
              <a:tabLst/>
            </a:pPr>
            <a:r>
              <a:rPr lang="it-IT" b="1" i="0" u="none" strike="noStrike" kern="1200" dirty="0">
                <a:ln>
                  <a:noFill/>
                </a:ln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IL </a:t>
            </a:r>
            <a:r>
              <a:rPr lang="it-IT" sz="2400" b="1" i="0" u="none" strike="noStrike" kern="1200" dirty="0">
                <a:ln>
                  <a:noFill/>
                </a:ln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2%</a:t>
            </a:r>
            <a:r>
              <a:rPr lang="it-IT" b="1" i="0" u="none" strike="noStrike" kern="1200" dirty="0">
                <a:ln>
                  <a:noFill/>
                </a:ln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 UN CAMPO VISIVO INSUFFICIENTE</a:t>
            </a:r>
          </a:p>
          <a:p>
            <a:pPr marL="342900" marR="0" lvl="0" indent="-342900" algn="ctr" rtl="0" hangingPunct="0">
              <a:lnSpc>
                <a:spcPct val="150000"/>
              </a:lnSpc>
              <a:buSzPct val="45000"/>
              <a:buFont typeface="Arial" panose="020B0604020202020204" pitchFamily="34" charset="0"/>
              <a:buChar char="•"/>
              <a:tabLst/>
            </a:pPr>
            <a:r>
              <a:rPr lang="it-IT" b="1" i="0" u="none" strike="noStrike" kern="1200" dirty="0">
                <a:ln>
                  <a:noFill/>
                </a:ln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IL </a:t>
            </a:r>
            <a:r>
              <a:rPr lang="it-IT" sz="2400" b="1" i="0" u="none" strike="noStrike" kern="1200" dirty="0">
                <a:ln>
                  <a:noFill/>
                </a:ln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25%</a:t>
            </a:r>
            <a:r>
              <a:rPr lang="it-IT" b="1" i="0" u="none" strike="noStrike" kern="1200" dirty="0">
                <a:ln>
                  <a:noFill/>
                </a:ln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 UNA VISIONE NOTTURNA INADEGUATA</a:t>
            </a:r>
          </a:p>
          <a:p>
            <a:pPr marL="342900" marR="0" lvl="0" indent="-342900" algn="ctr" rtl="0" hangingPunct="0">
              <a:lnSpc>
                <a:spcPct val="150000"/>
              </a:lnSpc>
              <a:buSzPct val="45000"/>
              <a:buFont typeface="Arial" panose="020B0604020202020204" pitchFamily="34" charset="0"/>
              <a:buChar char="•"/>
              <a:tabLst/>
            </a:pPr>
            <a:r>
              <a:rPr lang="it-IT" b="1" i="0" u="none" strike="noStrike" kern="1200" dirty="0" smtClean="0">
                <a:ln>
                  <a:noFill/>
                </a:ln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IL </a:t>
            </a:r>
            <a:r>
              <a:rPr lang="it-IT" sz="2400" b="1" i="0" u="none" strike="noStrike" kern="1200" dirty="0" smtClean="0">
                <a:ln>
                  <a:noFill/>
                </a:ln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3</a:t>
            </a:r>
            <a:r>
              <a:rPr lang="it-IT" sz="2400" b="1" i="0" u="none" strike="noStrike" kern="1200" dirty="0">
                <a:ln>
                  <a:noFill/>
                </a:ln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%</a:t>
            </a:r>
            <a:r>
              <a:rPr lang="it-IT" b="1" i="0" u="none" strike="noStrike" kern="1200" dirty="0">
                <a:ln>
                  <a:noFill/>
                </a:ln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 UNA VISIONE BINOCULARE IMPROPRIA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48" y="635439"/>
            <a:ext cx="2619375" cy="1743075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 txBox="1">
            <a:spLocks noGrp="1"/>
          </p:cNvSpPr>
          <p:nvPr>
            <p:ph type="subTitle" idx="4294967295"/>
          </p:nvPr>
        </p:nvSpPr>
        <p:spPr>
          <a:xfrm>
            <a:off x="503999" y="1424967"/>
            <a:ext cx="4320000" cy="5822107"/>
          </a:xfrm>
        </p:spPr>
        <p:txBody>
          <a:bodyPr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it-IT" sz="2200" b="1" dirty="0">
                <a:solidFill>
                  <a:srgbClr val="00B0F0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LO SAPEVI CHE?</a:t>
            </a:r>
          </a:p>
          <a:p>
            <a:pPr marL="0" lvl="0" indent="0" algn="ctr">
              <a:buNone/>
            </a:pPr>
            <a:endParaRPr lang="it-IT" sz="2000" b="1" dirty="0">
              <a:solidFill>
                <a:srgbClr val="00B0F0"/>
              </a:solidFill>
              <a:effectLst>
                <a:outerShdw dist="17961" dir="2700000">
                  <a:scrgbClr r="0" g="0" b="0"/>
                </a:outerShdw>
              </a:effectLst>
              <a:latin typeface="Comic Sans MS" pitchFamily="66"/>
            </a:endParaRPr>
          </a:p>
          <a:p>
            <a:pPr marL="0" lvl="0" indent="0" algn="ctr">
              <a:buNone/>
            </a:pPr>
            <a:r>
              <a:rPr lang="it-IT" sz="2200" b="1" dirty="0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QUASI IL </a:t>
            </a:r>
            <a:r>
              <a:rPr lang="it-IT" sz="3600" b="1" dirty="0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60%</a:t>
            </a:r>
            <a:r>
              <a:rPr lang="it-IT" sz="2200" b="1" dirty="0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 DEGLI INCIDENTI STRADALI </a:t>
            </a:r>
            <a:endParaRPr lang="it-IT" sz="2200" b="1" dirty="0" smtClean="0">
              <a:solidFill>
                <a:srgbClr val="FF0000"/>
              </a:solidFill>
              <a:effectLst>
                <a:outerShdw dist="17961" dir="2700000">
                  <a:scrgbClr r="0" g="0" b="0"/>
                </a:outerShdw>
              </a:effectLst>
              <a:latin typeface="Comic Sans MS" pitchFamily="66"/>
            </a:endParaRPr>
          </a:p>
          <a:p>
            <a:pPr marL="0" lvl="0" indent="0" algn="ctr">
              <a:buNone/>
            </a:pPr>
            <a:r>
              <a:rPr lang="it-IT" sz="2200" b="1" dirty="0" smtClean="0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SONO </a:t>
            </a:r>
            <a:r>
              <a:rPr lang="it-IT" sz="2200" b="1" dirty="0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DOVUTI A “SCARSA CAPACITA' PERCETTIVA”</a:t>
            </a:r>
            <a:r>
              <a:rPr lang="it-IT" sz="2200" b="1" dirty="0">
                <a:solidFill>
                  <a:srgbClr val="00B0F0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 </a:t>
            </a:r>
            <a:endParaRPr lang="it-IT" sz="2200" b="1" dirty="0" smtClean="0">
              <a:solidFill>
                <a:srgbClr val="00B0F0"/>
              </a:solidFill>
              <a:effectLst>
                <a:outerShdw dist="17961" dir="2700000">
                  <a:scrgbClr r="0" g="0" b="0"/>
                </a:outerShdw>
              </a:effectLst>
              <a:latin typeface="Comic Sans MS" pitchFamily="66"/>
            </a:endParaRPr>
          </a:p>
          <a:p>
            <a:pPr marL="0" lvl="0" indent="0" algn="ctr">
              <a:buNone/>
            </a:pPr>
            <a:r>
              <a:rPr lang="it-IT" sz="22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PER </a:t>
            </a:r>
            <a:r>
              <a:rPr lang="it-IT" sz="2200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MANCATO UTILIZZO DI LENTI CORRETTIVE O DI LENTI APPROPRIATE, ABBAGLIAMENTO, SCARSA PERCEZIONE DEI COLORI, PATOLOGIE OCULARI MISCONOSCIUTE E ALTRO</a:t>
            </a:r>
          </a:p>
          <a:p>
            <a:pPr marL="0" lvl="0" indent="0" algn="ctr">
              <a:buNone/>
            </a:pPr>
            <a:r>
              <a:rPr lang="it-IT" sz="2200" b="1" dirty="0">
                <a:solidFill>
                  <a:srgbClr val="00B0F0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5407566" y="2339677"/>
            <a:ext cx="4320000" cy="49896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buNone/>
              <a:tabLst/>
            </a:pPr>
            <a:r>
              <a:rPr lang="it-IT" sz="2200" b="1" i="0" u="none" strike="noStrike" kern="1200" dirty="0">
                <a:ln>
                  <a:noFill/>
                </a:ln>
                <a:solidFill>
                  <a:srgbClr val="FFD320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  <a:ea typeface="Microsoft YaHei" pitchFamily="2"/>
                <a:cs typeface="Mangal" pitchFamily="2"/>
              </a:rPr>
              <a:t>INFATTI</a:t>
            </a:r>
          </a:p>
          <a:p>
            <a:pPr marL="0" marR="0" lvl="0" indent="0" algn="ctr" rtl="0" hangingPunct="0">
              <a:buNone/>
              <a:tabLst/>
            </a:pPr>
            <a:endParaRPr lang="it-IT" sz="2000" b="1" i="0" u="none" strike="noStrike" kern="1200" dirty="0">
              <a:ln>
                <a:noFill/>
              </a:ln>
              <a:solidFill>
                <a:srgbClr val="FFD320"/>
              </a:solidFill>
              <a:effectLst>
                <a:outerShdw dist="17961" dir="2700000">
                  <a:scrgbClr r="0" g="0" b="0"/>
                </a:outerShdw>
              </a:effectLst>
              <a:latin typeface="Comic Sans MS" pitchFamily="66"/>
              <a:ea typeface="Microsoft YaHei" pitchFamily="2"/>
              <a:cs typeface="Mangal" pitchFamily="2"/>
            </a:endParaRPr>
          </a:p>
          <a:p>
            <a:pPr marL="0" marR="0" lvl="0" indent="0" algn="ctr" rtl="0" hangingPunct="0">
              <a:buNone/>
              <a:tabLst/>
            </a:pPr>
            <a:r>
              <a:rPr lang="it-IT" sz="2200" b="1" i="0" u="none" strike="noStrike" kern="1200" dirty="0">
                <a:ln>
                  <a:noFill/>
                </a:ln>
                <a:solidFill>
                  <a:srgbClr val="FFD320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  <a:ea typeface="Microsoft YaHei" pitchFamily="2"/>
                <a:cs typeface="Mangal" pitchFamily="2"/>
              </a:rPr>
              <a:t>CIRCA UN AUTOMOBILISTA SU DIECI NON SA DI AVERE UN DIFETTO DI VISTA O UNA PATOLOGIA OCULARE</a:t>
            </a:r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1727944" y="467469"/>
            <a:ext cx="6263999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it-IT" sz="4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it-IT" b="1" dirty="0" smtClean="0">
                <a:solidFill>
                  <a:srgbClr val="097723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ALLA GUIDA</a:t>
            </a:r>
            <a:endParaRPr lang="it-IT" b="1" dirty="0">
              <a:solidFill>
                <a:srgbClr val="097723"/>
              </a:solidFill>
              <a:effectLst>
                <a:outerShdw dist="17961" dir="2700000">
                  <a:scrgbClr r="0" g="0" b="0"/>
                </a:outerShdw>
              </a:effectLst>
              <a:latin typeface="Albertus Medium" panose="020E0602030304020304" pitchFamily="34" charset="0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954" y="1598755"/>
            <a:ext cx="4626892" cy="2501413"/>
          </a:xfrm>
          <a:prstGeom prst="rect">
            <a:avLst/>
          </a:prstGeom>
          <a:noFill/>
          <a:ln w="22225">
            <a:solidFill>
              <a:srgbClr val="09772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 txBox="1">
            <a:spLocks noGrp="1"/>
          </p:cNvSpPr>
          <p:nvPr>
            <p:ph type="subTitle" idx="4294967295"/>
          </p:nvPr>
        </p:nvSpPr>
        <p:spPr>
          <a:xfrm rot="9000">
            <a:off x="486006" y="2117677"/>
            <a:ext cx="8944200" cy="2908489"/>
          </a:xfrm>
        </p:spPr>
        <p:txBody>
          <a:bodyPr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it-IT" sz="2600" b="1" dirty="0">
                <a:solidFill>
                  <a:srgbClr val="FF8080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LO SAPEVI CHE?</a:t>
            </a:r>
          </a:p>
          <a:p>
            <a:pPr marL="0" lvl="0" indent="0" algn="ctr">
              <a:buNone/>
            </a:pPr>
            <a:endParaRPr lang="it-IT" sz="2400" b="1" dirty="0">
              <a:solidFill>
                <a:srgbClr val="FF8080"/>
              </a:solidFill>
              <a:effectLst>
                <a:outerShdw dist="17961" dir="2700000">
                  <a:scrgbClr r="0" g="0" b="0"/>
                </a:outerShdw>
              </a:effectLst>
              <a:latin typeface="Comic Sans MS" pitchFamily="66"/>
            </a:endParaRPr>
          </a:p>
          <a:p>
            <a:pPr marL="0" lvl="0" indent="0" algn="ctr">
              <a:buNone/>
            </a:pPr>
            <a:r>
              <a:rPr lang="it-IT" sz="2600" b="1" dirty="0">
                <a:solidFill>
                  <a:srgbClr val="FF8080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PER IL RILASCIO DELLA PATENTE DI GUIDA </a:t>
            </a:r>
            <a:r>
              <a:rPr lang="it-IT" sz="2600" b="1" dirty="0">
                <a:solidFill>
                  <a:srgbClr val="097723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NON </a:t>
            </a:r>
            <a:r>
              <a:rPr lang="it-IT" sz="2600" b="1" dirty="0" smtClean="0">
                <a:solidFill>
                  <a:srgbClr val="097723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E‘ OBBLIGATORIO</a:t>
            </a:r>
            <a:r>
              <a:rPr lang="it-IT" sz="2600" b="1" dirty="0" smtClean="0">
                <a:solidFill>
                  <a:srgbClr val="FF8080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 CHE L’ESAMINATORE SIA UN </a:t>
            </a:r>
            <a:r>
              <a:rPr lang="it-IT" sz="2600" b="1" dirty="0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MEDICO </a:t>
            </a:r>
            <a:r>
              <a:rPr lang="it-IT" sz="2600" b="1" dirty="0" smtClean="0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OCULISTA</a:t>
            </a:r>
            <a:endParaRPr lang="it-IT" sz="2600" b="1" dirty="0">
              <a:solidFill>
                <a:srgbClr val="FF0000"/>
              </a:solidFill>
              <a:effectLst>
                <a:outerShdw dist="17961" dir="2700000">
                  <a:scrgbClr r="0" g="0" b="0"/>
                </a:outerShdw>
              </a:effectLst>
              <a:latin typeface="Comic Sans MS" pitchFamily="66"/>
            </a:endParaRPr>
          </a:p>
          <a:p>
            <a:pPr marL="0" lvl="0" indent="0" algn="ctr">
              <a:buNone/>
            </a:pPr>
            <a:r>
              <a:rPr lang="it-IT" sz="2600" b="1" dirty="0">
                <a:solidFill>
                  <a:srgbClr val="FF8080"/>
                </a:solidFill>
                <a:effectLst>
                  <a:outerShdw dist="17961" dir="2700000">
                    <a:scrgbClr r="0" g="0" b="0"/>
                  </a:outerShdw>
                </a:effectLst>
                <a:latin typeface="Comic Sans MS" pitchFamily="66"/>
              </a:rPr>
              <a:t> 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102479" y="4786200"/>
            <a:ext cx="3809520" cy="2485800"/>
          </a:xfrm>
          <a:prstGeom prst="rect">
            <a:avLst/>
          </a:prstGeom>
          <a:noFill/>
          <a:ln w="0">
            <a:solidFill>
              <a:srgbClr val="FF0000"/>
            </a:solidFill>
            <a:prstDash val="solid"/>
          </a:ln>
        </p:spPr>
      </p:pic>
      <p:sp>
        <p:nvSpPr>
          <p:cNvPr id="5" name="Titolo 1"/>
          <p:cNvSpPr txBox="1">
            <a:spLocks/>
          </p:cNvSpPr>
          <p:nvPr/>
        </p:nvSpPr>
        <p:spPr>
          <a:xfrm>
            <a:off x="1751508" y="806023"/>
            <a:ext cx="6263999" cy="6771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>
            <a:sp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ctr" rtl="0" hangingPunct="0">
              <a:buSzPct val="45000"/>
              <a:buFont typeface="StarSymbol"/>
              <a:buChar char="●"/>
              <a:tabLst/>
              <a:defRPr lang="it-IT" sz="4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pPr>
              <a:buFont typeface="StarSymbol"/>
              <a:buNone/>
            </a:pPr>
            <a:r>
              <a:rPr lang="it-IT" b="1" dirty="0" smtClean="0">
                <a:solidFill>
                  <a:srgbClr val="0070C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ALLA GUIDA</a:t>
            </a:r>
            <a:endParaRPr lang="it-IT" b="1" dirty="0">
              <a:solidFill>
                <a:srgbClr val="0070C0"/>
              </a:solidFill>
              <a:effectLst>
                <a:outerShdw dist="17961" dir="2700000">
                  <a:scrgbClr r="0" g="0" b="0"/>
                </a:outerShdw>
              </a:effectLst>
              <a:latin typeface="Albertus Medium" panose="020E06020303040203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664" y="1619597"/>
            <a:ext cx="1276350" cy="1276350"/>
          </a:xfrm>
          <a:prstGeom prst="rect">
            <a:avLst/>
          </a:prstGeom>
          <a:noFill/>
          <a:ln w="3175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705" y="749402"/>
            <a:ext cx="1316360" cy="2146564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431800" y="327822"/>
            <a:ext cx="9071640" cy="55399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it-IT" sz="3600" b="1" dirty="0">
                <a:solidFill>
                  <a:srgbClr val="0070C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AI BAMBINI</a:t>
            </a:r>
          </a:p>
        </p:txBody>
      </p:sp>
      <p:sp>
        <p:nvSpPr>
          <p:cNvPr id="3" name="Sottotitolo 2"/>
          <p:cNvSpPr txBox="1">
            <a:spLocks noGrp="1"/>
          </p:cNvSpPr>
          <p:nvPr>
            <p:ph type="subTitle" idx="4294967295"/>
          </p:nvPr>
        </p:nvSpPr>
        <p:spPr>
          <a:xfrm rot="9000">
            <a:off x="511924" y="906279"/>
            <a:ext cx="8944200" cy="6365845"/>
          </a:xfrm>
        </p:spPr>
        <p:txBody>
          <a:bodyPr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it-IT" sz="2400" b="1" dirty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LO SAPEVI CHE?</a:t>
            </a:r>
          </a:p>
          <a:p>
            <a:pPr marL="0" lvl="0" indent="0" algn="ctr">
              <a:buNone/>
            </a:pPr>
            <a:endParaRPr lang="it-IT" sz="800" b="1" dirty="0" smtClean="0">
              <a:solidFill>
                <a:srgbClr val="FF420E"/>
              </a:solidFill>
              <a:effectLst>
                <a:outerShdw dist="17961" dir="2700000">
                  <a:scrgbClr r="0" g="0" b="0"/>
                </a:outerShdw>
              </a:effectLst>
              <a:latin typeface="Albertus Medium" panose="020E0602030304020304" pitchFamily="34" charset="0"/>
            </a:endParaRPr>
          </a:p>
          <a:p>
            <a:pPr marL="0" lvl="0" indent="0" algn="ctr">
              <a:buNone/>
            </a:pPr>
            <a:r>
              <a:rPr lang="it-IT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ANCHE </a:t>
            </a:r>
            <a:r>
              <a:rPr lang="it-IT" sz="2400" b="1" dirty="0">
                <a:solidFill>
                  <a:schemeClr val="tx2">
                    <a:lumMod val="75000"/>
                  </a:schemeClr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I BAMBINI DEVONO ESSERE SOTTOPOSTI A VISITA </a:t>
            </a:r>
            <a:r>
              <a:rPr lang="it-IT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OCULISTICA:</a:t>
            </a:r>
            <a:endParaRPr lang="it-IT" sz="2400" b="1" dirty="0">
              <a:solidFill>
                <a:schemeClr val="tx2">
                  <a:lumMod val="75000"/>
                </a:schemeClr>
              </a:solidFill>
              <a:effectLst>
                <a:outerShdw dist="17961" dir="2700000">
                  <a:scrgbClr r="0" g="0" b="0"/>
                </a:outerShdw>
              </a:effectLst>
              <a:latin typeface="Albertus Medium" panose="020E0602030304020304" pitchFamily="34" charset="0"/>
            </a:endParaRPr>
          </a:p>
          <a:p>
            <a:pPr marL="0" lvl="0" indent="0" algn="ctr">
              <a:buNone/>
            </a:pPr>
            <a:endParaRPr lang="it-IT" sz="1000" b="1" dirty="0">
              <a:solidFill>
                <a:srgbClr val="FF420E"/>
              </a:solidFill>
              <a:effectLst>
                <a:outerShdw dist="17961" dir="2700000">
                  <a:scrgbClr r="0" g="0" b="0"/>
                </a:outerShdw>
              </a:effectLst>
              <a:latin typeface="Albertus Medium" panose="020E0602030304020304" pitchFamily="34" charset="0"/>
            </a:endParaRPr>
          </a:p>
          <a:p>
            <a:pPr marL="0" lvl="0" indent="0" algn="ctr"/>
            <a:r>
              <a:rPr lang="it-IT" sz="2400" b="1" dirty="0"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ALLA NASCITA, IN CASO DI CONDIZIONI DI RISCHIO O PATOLOGIE MALFORMATIVE</a:t>
            </a:r>
          </a:p>
          <a:p>
            <a:pPr marL="0" lvl="0" indent="0" algn="ctr"/>
            <a:r>
              <a:rPr lang="it-IT" sz="2400" b="1" dirty="0">
                <a:solidFill>
                  <a:srgbClr val="0070C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ALL'ETA' DI </a:t>
            </a:r>
            <a:r>
              <a:rPr lang="it-IT" sz="3600" b="1" dirty="0" smtClean="0">
                <a:solidFill>
                  <a:srgbClr val="0070C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3 </a:t>
            </a:r>
            <a:r>
              <a:rPr lang="it-IT" sz="3600" b="1" dirty="0">
                <a:solidFill>
                  <a:srgbClr val="0070C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ANNI</a:t>
            </a:r>
            <a:r>
              <a:rPr lang="it-IT" sz="2400" b="1" dirty="0">
                <a:solidFill>
                  <a:srgbClr val="0070C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, PER EVIDENZIARE DIFETTI DI VISTA, STRABISMO, AMBLIOPIA (OCCHIO PIGRO)</a:t>
            </a:r>
          </a:p>
          <a:p>
            <a:pPr marL="0" lvl="0" indent="0" algn="ctr"/>
            <a:r>
              <a:rPr lang="it-IT" sz="2400" b="1" dirty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ALL'ETA' DI </a:t>
            </a:r>
            <a:r>
              <a:rPr lang="it-IT" sz="3600" b="1" dirty="0" smtClean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6 </a:t>
            </a:r>
            <a:r>
              <a:rPr lang="it-IT" sz="3600" b="1" dirty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ANNI</a:t>
            </a:r>
            <a:r>
              <a:rPr lang="it-IT" sz="2400" b="1" dirty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, IN CONCOMITANZA CON L'INIZIO DELLA SCUOLA DELL'OBBLIGO</a:t>
            </a:r>
          </a:p>
          <a:p>
            <a:pPr marL="0" lvl="0" indent="0" algn="ctr"/>
            <a:r>
              <a:rPr lang="it-IT" sz="2400" b="1" dirty="0">
                <a:solidFill>
                  <a:srgbClr val="92D05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IN OGNI OCCASIONE SI RILEVI UN SEGNO O UN ATTEGGIAMENTO DEL BAMBINO RIFERIBILE A UN PROBLEMA OCULISTICO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4965" t="5007" r="7114" b="30040"/>
          <a:stretch>
            <a:fillRect/>
          </a:stretch>
        </p:blipFill>
        <p:spPr>
          <a:xfrm>
            <a:off x="216000" y="179640"/>
            <a:ext cx="2520000" cy="1404360"/>
          </a:xfrm>
          <a:prstGeom prst="rect">
            <a:avLst/>
          </a:prstGeom>
          <a:noFill/>
          <a:ln w="6480">
            <a:solidFill>
              <a:srgbClr val="FF0000"/>
            </a:solidFill>
            <a:prstDash val="solid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503999" y="660623"/>
            <a:ext cx="9071640" cy="615553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it-IT" sz="4000" b="1" dirty="0">
                <a:solidFill>
                  <a:srgbClr val="097723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AL COMPUTER</a:t>
            </a:r>
          </a:p>
        </p:txBody>
      </p:sp>
      <p:sp>
        <p:nvSpPr>
          <p:cNvPr id="3" name="Sottotitolo 2"/>
          <p:cNvSpPr txBox="1">
            <a:spLocks noGrp="1"/>
          </p:cNvSpPr>
          <p:nvPr>
            <p:ph type="subTitle" idx="4294967295"/>
          </p:nvPr>
        </p:nvSpPr>
        <p:spPr>
          <a:xfrm rot="9000">
            <a:off x="420768" y="3158195"/>
            <a:ext cx="8944200" cy="3852337"/>
          </a:xfrm>
        </p:spPr>
        <p:txBody>
          <a:bodyPr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it-IT" sz="2800" b="1" dirty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L'UTILIZZO DEL COMPUTER NUOCE ALLA VISTA?</a:t>
            </a:r>
          </a:p>
          <a:p>
            <a:pPr marL="0" lvl="0" indent="0" algn="ctr">
              <a:buNone/>
            </a:pPr>
            <a:endParaRPr lang="it-IT" sz="800" b="1" dirty="0">
              <a:solidFill>
                <a:srgbClr val="FF420E"/>
              </a:solidFill>
              <a:effectLst>
                <a:outerShdw dist="17961" dir="2700000">
                  <a:scrgbClr r="0" g="0" b="0"/>
                </a:outerShdw>
              </a:effectLst>
              <a:latin typeface="Albertus Medium" panose="020E0602030304020304" pitchFamily="34" charset="0"/>
            </a:endParaRPr>
          </a:p>
          <a:p>
            <a:pPr marL="0" lvl="0" indent="0" algn="ctr">
              <a:buNone/>
            </a:pPr>
            <a:r>
              <a:rPr lang="it-IT" sz="6600" b="1" dirty="0">
                <a:solidFill>
                  <a:srgbClr val="FFFF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NO</a:t>
            </a:r>
          </a:p>
          <a:p>
            <a:pPr marL="0" lvl="0" indent="0" algn="ctr">
              <a:buNone/>
            </a:pPr>
            <a:endParaRPr lang="it-IT" sz="1400" b="1" dirty="0">
              <a:solidFill>
                <a:srgbClr val="FFFF00"/>
              </a:solidFill>
              <a:effectLst>
                <a:outerShdw dist="17961" dir="2700000">
                  <a:scrgbClr r="0" g="0" b="0"/>
                </a:outerShdw>
              </a:effectLst>
              <a:latin typeface="Albertus Medium" panose="020E0602030304020304" pitchFamily="34" charset="0"/>
            </a:endParaRPr>
          </a:p>
          <a:p>
            <a:pPr marL="0" lvl="0" indent="0" algn="ctr">
              <a:buNone/>
            </a:pPr>
            <a:r>
              <a:rPr lang="it-IT" sz="2800" b="1" dirty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 </a:t>
            </a:r>
            <a:r>
              <a:rPr lang="it-IT" sz="2800" b="1" dirty="0">
                <a:solidFill>
                  <a:srgbClr val="00B0F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E' IL MODO DI UTILIZZARLO CHE PUO' GENERARE PROBLEMI DI AFFATICAMENTO VISIVO</a:t>
            </a:r>
          </a:p>
          <a:p>
            <a:pPr marL="0" lvl="0" indent="0" algn="ctr">
              <a:buNone/>
            </a:pPr>
            <a:endParaRPr lang="it-IT" sz="2000" b="1" dirty="0">
              <a:solidFill>
                <a:srgbClr val="FF420E"/>
              </a:solidFill>
              <a:effectLst>
                <a:outerShdw dist="17961" dir="2700000">
                  <a:scrgbClr r="0" g="0" b="0"/>
                </a:outerShdw>
              </a:effectLst>
              <a:latin typeface="Albertus Medium" panose="020E06020303040203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92" y="251445"/>
            <a:ext cx="2133600" cy="2143125"/>
          </a:xfrm>
          <a:prstGeom prst="rect">
            <a:avLst/>
          </a:prstGeom>
          <a:noFill/>
          <a:ln w="19050">
            <a:solidFill>
              <a:srgbClr val="09772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503999" y="367401"/>
            <a:ext cx="9071640" cy="55399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it-IT" sz="3600" b="1" dirty="0">
                <a:solidFill>
                  <a:srgbClr val="FF0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AL COMPUTER SI DEVE:</a:t>
            </a:r>
          </a:p>
        </p:txBody>
      </p:sp>
      <p:sp>
        <p:nvSpPr>
          <p:cNvPr id="3" name="Sottotitolo 2"/>
          <p:cNvSpPr txBox="1">
            <a:spLocks noGrp="1"/>
          </p:cNvSpPr>
          <p:nvPr>
            <p:ph type="subTitle" idx="4294967295"/>
          </p:nvPr>
        </p:nvSpPr>
        <p:spPr>
          <a:xfrm rot="9000">
            <a:off x="227131" y="1219257"/>
            <a:ext cx="9583560" cy="5996513"/>
          </a:xfrm>
        </p:spPr>
        <p:txBody>
          <a:bodyPr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/>
            <a:r>
              <a:rPr lang="it-IT" sz="2200" b="1" dirty="0"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MANTENERE UNA DISTANZA DI ALMENO 60-70 CM</a:t>
            </a:r>
          </a:p>
          <a:p>
            <a:pPr marL="0" lvl="0" indent="0" algn="ctr"/>
            <a:r>
              <a:rPr lang="it-IT" sz="2200" b="1" dirty="0">
                <a:solidFill>
                  <a:srgbClr val="00B05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INDOSSARE LA LENTE PRESCRITTA PER QUELLA DISTANZA</a:t>
            </a:r>
          </a:p>
          <a:p>
            <a:pPr marL="0" lvl="0" indent="0" algn="ctr"/>
            <a:r>
              <a:rPr lang="it-IT" sz="2200" b="1" dirty="0">
                <a:solidFill>
                  <a:srgbClr val="00B0F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ASSUMERE UNA POSIZIONE COMODA ED APPROPRIATA</a:t>
            </a:r>
          </a:p>
          <a:p>
            <a:pPr marL="0" lvl="0" indent="0" algn="ctr"/>
            <a:r>
              <a:rPr lang="it-IT" sz="2200" b="1" dirty="0">
                <a:solidFill>
                  <a:srgbClr val="FF00FF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FARE ATTENZIONE ALL'AMBIENTE (ILLUMINAZIONE, POSTAZIONE DI LAVORO, PRESENZA DI POLVERI, STATO DEL CONDIZIONAMENTO DELL'ARIA...)</a:t>
            </a:r>
          </a:p>
          <a:p>
            <a:pPr marL="0" lvl="0" indent="0" algn="ctr"/>
            <a:r>
              <a:rPr lang="it-IT" sz="2200" b="1" dirty="0"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“RICORDARSI” DI BATTERE LE PALPEBRE (</a:t>
            </a:r>
            <a:r>
              <a:rPr lang="it-IT" sz="2200" b="1" i="1" dirty="0"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AMMICCARE</a:t>
            </a:r>
            <a:r>
              <a:rPr lang="it-IT" sz="2200" b="1" dirty="0"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)</a:t>
            </a:r>
          </a:p>
          <a:p>
            <a:pPr marL="0" lvl="0" indent="0" algn="ctr"/>
            <a:r>
              <a:rPr lang="it-IT" sz="2200" b="1" dirty="0">
                <a:solidFill>
                  <a:srgbClr val="00B05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UTILIZZARE LACRIME ARTIFICIALI</a:t>
            </a:r>
          </a:p>
          <a:p>
            <a:pPr marL="0" lvl="0" indent="0" algn="ctr"/>
            <a:r>
              <a:rPr lang="it-IT" sz="2200" b="1" dirty="0">
                <a:solidFill>
                  <a:srgbClr val="00B0F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PRENDERSI UNA PAUSA DI 15 MINUTI OGLI DUE ORE</a:t>
            </a:r>
          </a:p>
          <a:p>
            <a:pPr marL="0" lvl="0" indent="0" algn="ctr"/>
            <a:r>
              <a:rPr lang="it-IT" sz="2200" b="1" dirty="0"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OGNI QUALVOLTA SI AVVERTANO SINTOMI PERSISTENTI QUALI: RIDUZIONE ACUITA' VISIVA, FOTOFOBIA, SDOPPIAMENTO DELLE IMMAGINI, BRUCIORE E ARROSSAMENTO OCULARE, SENSO DI CORPO ESTRANEO, CEFALEA E NAUSEA, E' CONSIGLIATO UN CONSULTO OCULISTICO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4000" y="612000"/>
            <a:ext cx="2231640" cy="21452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olo 2"/>
          <p:cNvSpPr txBox="1">
            <a:spLocks noGrp="1"/>
          </p:cNvSpPr>
          <p:nvPr>
            <p:ph type="title" idx="4294967295"/>
          </p:nvPr>
        </p:nvSpPr>
        <p:spPr>
          <a:xfrm>
            <a:off x="1727944" y="605526"/>
            <a:ext cx="7992888" cy="553998"/>
          </a:xfrm>
        </p:spPr>
        <p:txBody>
          <a:bodyPr wrap="square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it-IT" sz="3600" b="1" dirty="0">
                <a:solidFill>
                  <a:srgbClr val="00B0F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ALLE LENTI A CONTATTO</a:t>
            </a:r>
          </a:p>
        </p:txBody>
      </p:sp>
      <p:sp>
        <p:nvSpPr>
          <p:cNvPr id="4" name="Sottotitolo 3"/>
          <p:cNvSpPr txBox="1">
            <a:spLocks noGrp="1"/>
          </p:cNvSpPr>
          <p:nvPr>
            <p:ph type="subTitle" idx="4294967295"/>
          </p:nvPr>
        </p:nvSpPr>
        <p:spPr>
          <a:xfrm rot="9000">
            <a:off x="439927" y="1922573"/>
            <a:ext cx="9387360" cy="4775666"/>
          </a:xfrm>
        </p:spPr>
        <p:txBody>
          <a:bodyPr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it-IT" sz="2800" b="1" dirty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LO SAPEVI CHE?</a:t>
            </a:r>
          </a:p>
          <a:p>
            <a:pPr marL="0" lvl="0" indent="0" algn="ctr">
              <a:buNone/>
            </a:pPr>
            <a:endParaRPr lang="it-IT" sz="2800" b="1" dirty="0">
              <a:solidFill>
                <a:srgbClr val="FF420E"/>
              </a:solidFill>
              <a:effectLst>
                <a:outerShdw dist="17961" dir="2700000">
                  <a:scrgbClr r="0" g="0" b="0"/>
                </a:outerShdw>
              </a:effectLst>
              <a:latin typeface="Albertus Medium" panose="020E0602030304020304" pitchFamily="34" charset="0"/>
            </a:endParaRPr>
          </a:p>
          <a:p>
            <a:pPr marL="0" lvl="0" indent="0" algn="ctr">
              <a:buNone/>
            </a:pPr>
            <a:r>
              <a:rPr lang="it-IT" sz="2800" b="1" dirty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LE LENTI A CONTATTO SONO IN ASSOLUTO IL MIGLIOR MODO POSSIBILE DI CORREZIONE OTTICA DI UN DIFETTO DI VISTA.</a:t>
            </a:r>
          </a:p>
          <a:p>
            <a:pPr marL="0" lvl="0" indent="0" algn="ctr">
              <a:buNone/>
            </a:pPr>
            <a:endParaRPr lang="it-IT" sz="2800" b="1" dirty="0">
              <a:solidFill>
                <a:srgbClr val="FF420E"/>
              </a:solidFill>
              <a:effectLst>
                <a:outerShdw dist="17961" dir="2700000">
                  <a:scrgbClr r="0" g="0" b="0"/>
                </a:outerShdw>
              </a:effectLst>
              <a:latin typeface="Albertus Medium" panose="020E0602030304020304" pitchFamily="34" charset="0"/>
            </a:endParaRPr>
          </a:p>
          <a:p>
            <a:pPr marL="0" lvl="0" indent="0" algn="ctr">
              <a:buNone/>
            </a:pPr>
            <a:r>
              <a:rPr lang="it-IT" sz="2800" b="1" dirty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NONOSTANTE CIO' DEVONO ESSERE USATE CON </a:t>
            </a:r>
            <a:r>
              <a:rPr lang="it-IT" sz="2800" b="1" dirty="0" smtClean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CRITERIO, </a:t>
            </a:r>
            <a:r>
              <a:rPr lang="it-IT" sz="2800" b="1" dirty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PER EVITARE SERI PROBLEMI</a:t>
            </a:r>
          </a:p>
          <a:p>
            <a:pPr marL="0" lvl="0" indent="0" algn="ctr">
              <a:buNone/>
            </a:pPr>
            <a:r>
              <a:rPr lang="it-IT" sz="2800" b="1" dirty="0"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 idx="4294967295"/>
          </p:nvPr>
        </p:nvSpPr>
        <p:spPr>
          <a:xfrm>
            <a:off x="503999" y="583401"/>
            <a:ext cx="9071640" cy="55399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it-IT" sz="3600" b="1" dirty="0">
                <a:solidFill>
                  <a:srgbClr val="FF00FF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</a:rPr>
              <a:t>ALLE LENTI A CONTATTO</a:t>
            </a:r>
          </a:p>
        </p:txBody>
      </p:sp>
      <p:sp>
        <p:nvSpPr>
          <p:cNvPr id="3" name="CasellaDiTesto 2"/>
          <p:cNvSpPr txBox="1"/>
          <p:nvPr/>
        </p:nvSpPr>
        <p:spPr>
          <a:xfrm rot="12000">
            <a:off x="263516" y="1277076"/>
            <a:ext cx="9522720" cy="544764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None/>
              <a:tabLst/>
            </a:pPr>
            <a:endParaRPr lang="it-IT" sz="2400" b="1" i="0" u="none" strike="noStrike" kern="1200" dirty="0">
              <a:ln>
                <a:noFill/>
              </a:ln>
              <a:solidFill>
                <a:srgbClr val="FF420E"/>
              </a:solidFill>
              <a:effectLst>
                <a:outerShdw dist="17961" dir="2700000">
                  <a:scrgbClr r="0" g="0" b="0"/>
                </a:outerShdw>
              </a:effectLst>
              <a:latin typeface="Albertus Medium" panose="020E0602030304020304" pitchFamily="34" charset="0"/>
              <a:ea typeface="Microsoft YaHei" pitchFamily="2"/>
              <a:cs typeface="Mangal" pitchFamily="2"/>
            </a:endParaRPr>
          </a:p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SzPct val="45000"/>
              <a:buFont typeface="StarSymbol"/>
              <a:buChar char="●"/>
              <a:tabLst/>
            </a:pPr>
            <a:r>
              <a:rPr lang="it-IT" sz="2400" b="1" i="0" u="none" strike="noStrike" kern="1200" dirty="0">
                <a:ln>
                  <a:noFill/>
                </a:ln>
                <a:solidFill>
                  <a:srgbClr val="00B0F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UNA VISITA OCULISTICA PRELIMINARE PUO' VERIFICARE LA POSSIBILITA' DI UTILIZZO</a:t>
            </a:r>
          </a:p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SzPct val="45000"/>
              <a:buFont typeface="StarSymbol"/>
              <a:buChar char="●"/>
              <a:tabLst/>
            </a:pPr>
            <a:r>
              <a:rPr lang="it-IT" sz="2400" b="1" i="0" u="none" strike="noStrike" kern="1200" dirty="0">
                <a:ln>
                  <a:noFill/>
                </a:ln>
                <a:solidFill>
                  <a:srgbClr val="00B05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NON INDOSSARE LE LENTI PER PIU' DI 8-10 ORE CONSECUTIVE AL GIORNO</a:t>
            </a:r>
          </a:p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SzPct val="45000"/>
              <a:buFont typeface="StarSymbol"/>
              <a:buChar char="●"/>
              <a:tabLst/>
            </a:pPr>
            <a:r>
              <a:rPr lang="it-IT" sz="2400" b="1" i="0" u="none" strike="noStrike" kern="1200" dirty="0">
                <a:ln>
                  <a:noFill/>
                </a:ln>
                <a:solidFill>
                  <a:srgbClr val="FF420E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ESEGUIRE UNA CORRETTA MANUTENZIONE DELLE LENTI</a:t>
            </a:r>
          </a:p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SzPct val="45000"/>
              <a:buFont typeface="StarSymbol"/>
              <a:buChar char="●"/>
              <a:tabLst/>
            </a:pPr>
            <a:r>
              <a:rPr lang="it-IT" sz="2400" b="1" i="0" u="none" strike="noStrike" kern="1200" dirty="0">
                <a:ln>
                  <a:noFill/>
                </a:ln>
                <a:solidFill>
                  <a:srgbClr val="FFC000"/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SEGUIRE LE NORME IGIENICHE DURANTE LE PROCEDURE PER INDOSSARE E RIMUOVERE LE LAC</a:t>
            </a:r>
          </a:p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SzPct val="45000"/>
              <a:buFont typeface="StarSymbol"/>
              <a:buChar char="●"/>
              <a:tabLst/>
            </a:pPr>
            <a:r>
              <a:rPr lang="it-IT" sz="2400" b="1" i="0" u="none" strike="noStrike" kern="120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UTILIZZARE LACRIME ARTIFICIALI</a:t>
            </a:r>
          </a:p>
          <a:p>
            <a:pPr marL="0" marR="0" lvl="0" indent="0" algn="ctr" rtl="0" hangingPunct="0">
              <a:spcBef>
                <a:spcPts val="870"/>
              </a:spcBef>
              <a:spcAft>
                <a:spcPts val="870"/>
              </a:spcAft>
              <a:buSzPct val="45000"/>
              <a:buFont typeface="StarSymbol"/>
              <a:buChar char="●"/>
              <a:tabLst/>
            </a:pPr>
            <a:r>
              <a:rPr lang="it-IT" sz="2400" b="1" i="0" u="none" strike="noStrike" kern="1200" dirty="0">
                <a:ln>
                  <a:noFill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dist="17961" dir="2700000">
                    <a:scrgbClr r="0" g="0" b="0"/>
                  </a:outerShdw>
                </a:effectLst>
                <a:latin typeface="Albertus Medium" panose="020E0602030304020304" pitchFamily="34" charset="0"/>
                <a:ea typeface="Microsoft YaHei" pitchFamily="2"/>
                <a:cs typeface="Mangal" pitchFamily="2"/>
              </a:rPr>
              <a:t>ESEGUIRE REGOLARI CONTROLLI OCULISTICI ANCHE IN ASSENZA DI DISTURBI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defini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545</Words>
  <Application>Microsoft Office PowerPoint</Application>
  <PresentationFormat>Personalizzato</PresentationFormat>
  <Paragraphs>80</Paragraphs>
  <Slides>11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Predefinito</vt:lpstr>
      <vt:lpstr>UN OCCHIO DI RIGUARDO...</vt:lpstr>
      <vt:lpstr>ALLA GUIDA</vt:lpstr>
      <vt:lpstr>Presentazione standard di PowerPoint</vt:lpstr>
      <vt:lpstr>Presentazione standard di PowerPoint</vt:lpstr>
      <vt:lpstr>AI BAMBINI</vt:lpstr>
      <vt:lpstr>AL COMPUTER</vt:lpstr>
      <vt:lpstr>AL COMPUTER SI DEVE:</vt:lpstr>
      <vt:lpstr>ALLE LENTI A CONTATTO</vt:lpstr>
      <vt:lpstr>ALLE LENTI A CONTATTO</vt:lpstr>
      <vt:lpstr>AL SOLE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OCCHIO DI RIGUARDO...</dc:title>
  <dc:creator>Luca Mosca</dc:creator>
  <cp:lastModifiedBy>Debora PACIFICI</cp:lastModifiedBy>
  <cp:revision>37</cp:revision>
  <dcterms:created xsi:type="dcterms:W3CDTF">2014-09-21T11:15:21Z</dcterms:created>
  <dcterms:modified xsi:type="dcterms:W3CDTF">2014-10-01T15:14:42Z</dcterms:modified>
</cp:coreProperties>
</file>